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33CD6D7-F2F9-4948-B713-0C90390BDFCD}">
  <a:tblStyle styleId="{233CD6D7-F2F9-4948-B713-0C90390BDFCD}" styleName="Table_0">
    <a:wholeTbl>
      <a:tcStyle>
        <a:tcBdr>
          <a:left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18E71E1A-C61C-4D7B-AC51-73C39977A6A5}" styleName="Table_1"/>
  <a:tblStyle styleId="{3D333162-EABB-4922-87B1-D9BF292B1E1A}" styleName="Table_2">
    <a:wholeTbl>
      <a:tcStyle>
        <a:tcBdr>
          <a:lef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510" y="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87449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Louis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Louis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Louis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Jacob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Jacob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Jacob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Jacob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Jacob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Jacob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Brenton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Brenton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Brenton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Brenton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Brenton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Brenton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Yue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Yue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Yue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Daniel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Daniel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Daniel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Daniel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Daniel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Daniel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Louis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Louis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Louis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Louis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Yue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Louis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Everybody 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Everybody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1pPr>
            <a:lvl2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2pPr>
            <a:lvl3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3pPr>
            <a:lvl4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4pPr>
            <a:lvl5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5pPr>
            <a:lvl6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6pPr>
            <a:lvl7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7pPr>
            <a:lvl8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8pPr>
            <a:lvl9pPr algn="ctr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sz="36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lt1"/>
              </a:buClr>
              <a:buSzPct val="100000"/>
              <a:defRPr sz="3000">
                <a:solidFill>
                  <a:schemeClr val="lt1"/>
                </a:solidFill>
              </a:defRPr>
            </a:lvl1pPr>
            <a:lvl2pPr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2pPr>
            <a:lvl3pPr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3pPr>
            <a:lvl4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4pPr>
            <a:lvl5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5pPr>
            <a:lvl6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6pPr>
            <a:lvl7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7pPr>
            <a:lvl8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8pPr>
            <a:lvl9pPr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592742"/>
            <a:ext cx="7772400" cy="11597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3000"/>
              <a:t>ECE480 </a:t>
            </a:r>
          </a:p>
          <a:p>
            <a:pPr algn="ctr">
              <a:spcBef>
                <a:spcPts val="0"/>
              </a:spcBef>
              <a:buNone/>
            </a:pPr>
            <a:r>
              <a:rPr lang="en" sz="3000"/>
              <a:t>Team 8: Maximum Power Point Tracker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1800"/>
              <a:t>Daniel Chen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1800"/>
              <a:t>Yue Guo  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1800"/>
              <a:t>Luis Kalaff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1800"/>
              <a:t>Jacob Mills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1800"/>
              <a:t>Brenton Sirowatka</a:t>
            </a:r>
          </a:p>
          <a:p>
            <a:pPr algn="ctr">
              <a:spcBef>
                <a:spcPts val="0"/>
              </a:spcBef>
              <a:buNone/>
            </a:pPr>
            <a:endParaRPr sz="1400"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Our Team</a:t>
            </a:r>
          </a:p>
        </p:txBody>
      </p:sp>
      <p:graphicFrame>
        <p:nvGraphicFramePr>
          <p:cNvPr id="30" name="Shape 30"/>
          <p:cNvGraphicFramePr/>
          <p:nvPr/>
        </p:nvGraphicFramePr>
        <p:xfrm>
          <a:off x="1600200" y="2088325"/>
          <a:ext cx="5943600" cy="2106168"/>
        </p:xfrm>
        <a:graphic>
          <a:graphicData uri="http://schemas.openxmlformats.org/drawingml/2006/table">
            <a:tbl>
              <a:tblPr>
                <a:noFill/>
                <a:tableStyleId>{233CD6D7-F2F9-4948-B713-0C90390BDFCD}</a:tableStyleId>
              </a:tblPr>
              <a:tblGrid>
                <a:gridCol w="2971800"/>
                <a:gridCol w="2971800"/>
              </a:tblGrid>
              <a:tr h="276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Name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Responsibility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Daniel Chen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Presentation Preparation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Yue Guo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Lab Coordinator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Luis Kalaff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Project Management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Jacob Mills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Project Webmaster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Brenton Sirowatka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Documentation Preparation</a:t>
                      </a:r>
                    </a:p>
                  </a:txBody>
                  <a:tcPr marL="63500" marR="63500" marT="63500" marB="63500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457200" y="213703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Presentation Objectives</a:t>
            </a:r>
          </a:p>
        </p:txBody>
      </p:sp>
      <p:sp>
        <p:nvSpPr>
          <p:cNvPr id="36" name="Shape 36"/>
          <p:cNvSpPr txBox="1"/>
          <p:nvPr/>
        </p:nvSpPr>
        <p:spPr>
          <a:xfrm>
            <a:off x="980200" y="1575800"/>
            <a:ext cx="3273299" cy="315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AutoNum type="arabicPeriod"/>
            </a:pPr>
            <a:r>
              <a:rPr lang="en" sz="1800">
                <a:solidFill>
                  <a:srgbClr val="FFFFFF"/>
                </a:solidFill>
              </a:rPr>
              <a:t>Introduction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Background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Real World Applications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Available Solutions</a:t>
            </a:r>
          </a:p>
          <a:p>
            <a:pPr rtl="0">
              <a:spcBef>
                <a:spcPts val="0"/>
              </a:spcBef>
              <a:buNone/>
            </a:pPr>
            <a:endParaRPr sz="1800">
              <a:solidFill>
                <a:srgbClr val="FFFFFF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800">
              <a:solidFill>
                <a:srgbClr val="FFFFFF"/>
              </a:solidFill>
            </a:endParaRP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AutoNum type="arabicPeriod" startAt="2"/>
            </a:pPr>
            <a:r>
              <a:rPr lang="en" sz="1800">
                <a:solidFill>
                  <a:srgbClr val="FFFFFF"/>
                </a:solidFill>
              </a:rPr>
              <a:t>Project Objectives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Customer Expectations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Design Approach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Design Stages</a:t>
            </a:r>
          </a:p>
          <a:p>
            <a:pPr lvl="0" rtl="0">
              <a:spcBef>
                <a:spcPts val="0"/>
              </a:spcBef>
              <a:buNone/>
            </a:pPr>
            <a:endParaRPr sz="1800">
              <a:solidFill>
                <a:srgbClr val="FFFFFF"/>
              </a:solidFill>
            </a:endParaRPr>
          </a:p>
        </p:txBody>
      </p:sp>
      <p:sp>
        <p:nvSpPr>
          <p:cNvPr id="37" name="Shape 37"/>
          <p:cNvSpPr txBox="1"/>
          <p:nvPr/>
        </p:nvSpPr>
        <p:spPr>
          <a:xfrm>
            <a:off x="4716410" y="1575800"/>
            <a:ext cx="3714000" cy="315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AutoNum type="arabicPeriod" startAt="3"/>
            </a:pPr>
            <a:r>
              <a:rPr lang="en" sz="1800">
                <a:solidFill>
                  <a:srgbClr val="FFFFFF"/>
                </a:solidFill>
              </a:rPr>
              <a:t>Implementation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Microcontroller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Voltage and Current Sensing 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Testing Strategies</a:t>
            </a:r>
          </a:p>
          <a:p>
            <a:pPr rtl="0">
              <a:spcBef>
                <a:spcPts val="0"/>
              </a:spcBef>
              <a:buNone/>
            </a:pPr>
            <a:endParaRPr sz="1800">
              <a:solidFill>
                <a:srgbClr val="FFFFFF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800">
              <a:solidFill>
                <a:srgbClr val="FFFFFF"/>
              </a:solidFill>
            </a:endParaRP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AutoNum type="arabicPeriod" startAt="4"/>
            </a:pPr>
            <a:r>
              <a:rPr lang="en" sz="1800">
                <a:solidFill>
                  <a:srgbClr val="FFFFFF"/>
                </a:solidFill>
              </a:rPr>
              <a:t>Project Management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Technical Responsibilities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Gantt Chart</a:t>
            </a:r>
          </a:p>
          <a:p>
            <a:pPr marL="457200" lvl="0" indent="-342900" rtl="0"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FFFFFF"/>
                </a:solidFill>
              </a:rPr>
              <a:t>Fast Diagram</a:t>
            </a:r>
          </a:p>
          <a:p>
            <a:pPr>
              <a:spcBef>
                <a:spcPts val="0"/>
              </a:spcBef>
              <a:buNone/>
            </a:pPr>
            <a:endParaRPr sz="1800"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244250"/>
            <a:ext cx="51087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What is a Maximum Power Point Tracker?</a:t>
            </a: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Maximizes power from solar cells</a:t>
            </a:r>
          </a:p>
          <a:p>
            <a:pPr marL="914400" lvl="1" indent="-342900" rtl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The device finds the point on the I-V curve where Maximum Power is given. </a:t>
            </a:r>
          </a:p>
          <a:p>
            <a:pPr marL="914400" lvl="1" indent="-3429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The MPPT matches the low voltage of the solar array to the high voltage of the battery 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Background</a:t>
            </a:r>
          </a:p>
        </p:txBody>
      </p:sp>
      <p:pic>
        <p:nvPicPr>
          <p:cNvPr id="44" name="Shape 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1250" y="1452823"/>
            <a:ext cx="3294925" cy="29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Shape 45"/>
          <p:cNvSpPr/>
          <p:nvPr/>
        </p:nvSpPr>
        <p:spPr>
          <a:xfrm rot="572984">
            <a:off x="7382284" y="1740648"/>
            <a:ext cx="258583" cy="2313002"/>
          </a:xfrm>
          <a:prstGeom prst="ellipse">
            <a:avLst/>
          </a:prstGeom>
          <a:noFill/>
          <a:ln w="19050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800"/>
              <a:t>There are eight types of methods for tracking the maximum power point:</a:t>
            </a:r>
          </a:p>
          <a:p>
            <a:pPr marL="13716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lang="en" sz="1800"/>
              <a:t>Perturb and Observe</a:t>
            </a:r>
          </a:p>
          <a:p>
            <a:pPr marL="13716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lang="en" sz="1800"/>
              <a:t>Incremental Conductance</a:t>
            </a:r>
          </a:p>
          <a:p>
            <a:pPr marL="13716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lang="en" sz="1800"/>
              <a:t>Current Sweep</a:t>
            </a:r>
          </a:p>
          <a:p>
            <a:pPr marL="13716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lang="en" sz="1800"/>
              <a:t>Constant Voltage</a:t>
            </a:r>
          </a:p>
          <a:p>
            <a:pPr marL="13716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lang="en" sz="1800"/>
              <a:t>Open Circuit Voltage </a:t>
            </a:r>
          </a:p>
          <a:p>
            <a:pPr marL="13716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lang="en" sz="1800"/>
              <a:t>Short Circuit Current</a:t>
            </a:r>
          </a:p>
          <a:p>
            <a:pPr marL="13716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lang="en" sz="1800"/>
              <a:t>Temperature</a:t>
            </a:r>
          </a:p>
          <a:p>
            <a:pPr marL="13716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AutoNum type="arabicPeriod"/>
            </a:pPr>
            <a:r>
              <a:rPr lang="en" sz="1800"/>
              <a:t>Temperature Parametric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/>
              <a:t>We decided to use the Perturb and Observe method.</a:t>
            </a:r>
          </a:p>
          <a:p>
            <a:pPr>
              <a:spcBef>
                <a:spcPts val="0"/>
              </a:spcBef>
              <a:buNone/>
            </a:pPr>
            <a:r>
              <a:rPr lang="en" sz="1400"/>
              <a:t>	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Background 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Background </a:t>
            </a:r>
          </a:p>
        </p:txBody>
      </p:sp>
      <p:pic>
        <p:nvPicPr>
          <p:cNvPr id="57" name="Shape 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7812" y="1367001"/>
            <a:ext cx="7288374" cy="279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indent="457200" rtl="0">
              <a:spcBef>
                <a:spcPts val="0"/>
              </a:spcBef>
              <a:buNone/>
            </a:pPr>
            <a:r>
              <a:rPr lang="en" sz="1800"/>
              <a:t>Perturb and Observe Method:</a:t>
            </a:r>
          </a:p>
          <a:p>
            <a:pPr marL="1828800" lvl="0" indent="-342900" rtl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Increases input voltage continuously</a:t>
            </a:r>
          </a:p>
          <a:p>
            <a:pPr marL="1828800" lvl="0" indent="-342900" rtl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Current begins to drop as voltage increases</a:t>
            </a:r>
          </a:p>
          <a:p>
            <a:pPr marL="1828800" lvl="0" indent="-342900" rtl="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Once current drops to far the voltage is then lowered back to the point where maximum power is achieved.</a:t>
            </a:r>
          </a:p>
          <a:p>
            <a:pPr marL="1828800" lvl="0" indent="-342900">
              <a:lnSpc>
                <a:spcPct val="15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The device then oscillates around the maximum power point.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Background 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57200" y="1244250"/>
            <a:ext cx="56214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MPPTs are used in any product that contains a solar cell.  </a:t>
            </a:r>
          </a:p>
          <a:p>
            <a:pPr marL="914400" lvl="1" indent="-3429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Cars, batteries, buses, landscaping, pools, boats, etc.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Also used in optical power transmission systems</a:t>
            </a:r>
          </a:p>
          <a:p>
            <a:pPr marL="914400" lvl="1" indent="-3429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Method for replacing copper wiring with fiber optic cables.</a:t>
            </a:r>
          </a:p>
          <a:p>
            <a:pPr marL="914400" lvl="1" indent="-3429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power is transmitted into light and sent through fiber optic cable.</a:t>
            </a:r>
          </a:p>
          <a:p>
            <a:pPr marL="914400" lvl="1" indent="-34290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Cell converts light back to electricity and sufficient voltage is acquired using MPPT.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Real World Applications</a:t>
            </a:r>
          </a:p>
        </p:txBody>
      </p:sp>
      <p:pic>
        <p:nvPicPr>
          <p:cNvPr id="70" name="Shape 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5625" y="1368925"/>
            <a:ext cx="2344219" cy="19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Shape 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5625" y="3512925"/>
            <a:ext cx="2827050" cy="158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0" y="1244250"/>
            <a:ext cx="4982099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Previously the Solar Car Racing Team used the Dilithium Power Systems ‘Photon Quad MPPT.’</a:t>
            </a:r>
          </a:p>
          <a:p>
            <a:pPr marL="914400" lvl="1" indent="-342900" rtl="0">
              <a:spcBef>
                <a:spcPts val="56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Boost Ratio: 1 to 14 </a:t>
            </a:r>
          </a:p>
          <a:p>
            <a:pPr marL="914400" lvl="1" indent="-342900" rtl="0">
              <a:spcBef>
                <a:spcPts val="56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contains 160V battery </a:t>
            </a:r>
          </a:p>
          <a:p>
            <a:pPr marL="914400" lvl="1" indent="-342900" rtl="0">
              <a:spcBef>
                <a:spcPts val="56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Used CAN based communication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Features 4 independent channels and is optimized for several kinds of solar arrays.</a:t>
            </a:r>
          </a:p>
          <a:p>
            <a:pPr marL="0" lvl="0" indent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Available Solution 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2425" y="1452000"/>
            <a:ext cx="3928449" cy="2756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2639250" y="1780350"/>
            <a:ext cx="3865499" cy="2033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Greater than 95% efficiency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One channel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Input voltage 20 to 60 Volts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Output voltage ~110 Volts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Withstand 6 Amps of current</a:t>
            </a:r>
          </a:p>
          <a:p>
            <a:pPr marL="457200" lvl="0" indent="-3429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Single PCB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Customer Expectations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Design Approach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5700" y="1292074"/>
            <a:ext cx="5537750" cy="365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FAST Diagram</a:t>
            </a:r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712" y="1156066"/>
            <a:ext cx="8132574" cy="3692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Design Stages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244250"/>
            <a:ext cx="8229600" cy="3630300"/>
          </a:xfrm>
          <a:prstGeom prst="rect">
            <a:avLst/>
          </a:prstGeom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800"/>
          </a:p>
          <a:p>
            <a:pPr lvl="0" rtl="0">
              <a:spcBef>
                <a:spcPts val="0"/>
              </a:spcBef>
              <a:buNone/>
            </a:pPr>
            <a:endParaRPr sz="1800">
              <a:solidFill>
                <a:srgbClr val="20124D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endParaRPr sz="1800" b="1">
              <a:solidFill>
                <a:srgbClr val="20124D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DC-DC Boost Converter</a:t>
            </a:r>
          </a:p>
          <a:p>
            <a:pPr lvl="0" rtl="0">
              <a:spcBef>
                <a:spcPts val="0"/>
              </a:spcBef>
              <a:buNone/>
            </a:pPr>
            <a:endParaRPr sz="1800" b="1"/>
          </a:p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Microcontroller Tracking</a:t>
            </a:r>
          </a:p>
          <a:p>
            <a:pPr lvl="0" rtl="0">
              <a:spcBef>
                <a:spcPts val="0"/>
              </a:spcBef>
              <a:buNone/>
            </a:pPr>
            <a:endParaRPr sz="1800" b="1"/>
          </a:p>
          <a:p>
            <a:pPr lvl="0" algn="ctr" rtl="0">
              <a:spcBef>
                <a:spcPts val="0"/>
              </a:spcBef>
              <a:buNone/>
            </a:pPr>
            <a:r>
              <a:rPr lang="en" sz="1800" b="1"/>
              <a:t>PCB Layout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600"/>
              </a:spcBef>
              <a:buNone/>
            </a:pPr>
            <a:r>
              <a:rPr lang="en"/>
              <a:t>DC-DC Boost Converter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1504950" y="1561275"/>
            <a:ext cx="6134099" cy="1358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/>
              <a:t> Convert the lower voltage from the solar array  to match the higher voltage of the battery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3575" y="2593325"/>
            <a:ext cx="5236850" cy="21960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/>
          <p:nvPr/>
        </p:nvSpPr>
        <p:spPr>
          <a:xfrm>
            <a:off x="145475" y="2161300"/>
            <a:ext cx="1359600" cy="1170599"/>
          </a:xfrm>
          <a:prstGeom prst="cloudCallout">
            <a:avLst>
              <a:gd name="adj1" fmla="val 93682"/>
              <a:gd name="adj2" fmla="val 65396"/>
            </a:avLst>
          </a:prstGeom>
          <a:solidFill>
            <a:srgbClr val="FF9900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1800"/>
              <a:t>Solar Array</a:t>
            </a:r>
          </a:p>
        </p:txBody>
      </p:sp>
      <p:sp>
        <p:nvSpPr>
          <p:cNvPr id="111" name="Shape 111"/>
          <p:cNvSpPr/>
          <p:nvPr/>
        </p:nvSpPr>
        <p:spPr>
          <a:xfrm>
            <a:off x="7566300" y="2015825"/>
            <a:ext cx="1475400" cy="1316099"/>
          </a:xfrm>
          <a:prstGeom prst="cloudCallout">
            <a:avLst>
              <a:gd name="adj1" fmla="val -100120"/>
              <a:gd name="adj2" fmla="val 74745"/>
            </a:avLst>
          </a:prstGeom>
          <a:solidFill>
            <a:srgbClr val="FF9900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1800"/>
              <a:t>Battery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66100" y="107750"/>
            <a:ext cx="7820699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PSpice DC-DC Boost Simulation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800" y="1044775"/>
            <a:ext cx="8697525" cy="39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600"/>
              </a:spcBef>
              <a:buNone/>
            </a:pPr>
            <a:r>
              <a:rPr lang="en"/>
              <a:t>Microcontroller Tracking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50275" y="1203725"/>
            <a:ext cx="3942000" cy="3070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  <a:p>
            <a:pPr lvl="0" indent="457200" rtl="0">
              <a:spcBef>
                <a:spcPts val="0"/>
              </a:spcBef>
              <a:buNone/>
            </a:pPr>
            <a:r>
              <a:rPr lang="en" sz="1800"/>
              <a:t>An algorithm is implemented to find the maximum powerpoint by adjusting the voltage slightly. The team chose to implemented the “perturb and observe” method for maximum power tracking.</a:t>
            </a:r>
          </a:p>
        </p:txBody>
      </p:sp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0875" y="1278075"/>
            <a:ext cx="4475598" cy="335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994275" y="1455075"/>
            <a:ext cx="4607699" cy="127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Using C2000 Piccolo launchpad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12bit ADC, 8 PWM channels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60MHz Frequency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Microcontroller</a:t>
            </a:r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l="26428" r="26428" b="2922"/>
          <a:stretch/>
        </p:blipFill>
        <p:spPr>
          <a:xfrm>
            <a:off x="6063275" y="1357350"/>
            <a:ext cx="2473499" cy="3274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Microcontroller</a:t>
            </a:r>
          </a:p>
        </p:txBody>
      </p:sp>
      <p:pic>
        <p:nvPicPr>
          <p:cNvPr id="138" name="Shape 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1800" y="2156000"/>
            <a:ext cx="5260399" cy="266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6274" y="1234975"/>
            <a:ext cx="1557824" cy="110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3087" y="1234975"/>
            <a:ext cx="1557824" cy="110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192028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Voltage &amp; Current Sensing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1462500" y="1859975"/>
            <a:ext cx="6218999" cy="81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Char char="●"/>
            </a:pPr>
            <a:r>
              <a:rPr lang="en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Via Microcontroller</a:t>
            </a:r>
          </a:p>
          <a:p>
            <a:pPr marL="457200" lvl="0" indent="-381000" rtl="0">
              <a:spcBef>
                <a:spcPts val="0"/>
              </a:spcBef>
              <a:buClr>
                <a:schemeClr val="lt1"/>
              </a:buClr>
              <a:buSzPct val="133333"/>
              <a:buFont typeface="Georgia"/>
              <a:buChar char="●"/>
            </a:pPr>
            <a:r>
              <a:rPr lang="en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Voltage Divider/Current Resistor Sensing</a:t>
            </a:r>
            <a:r>
              <a:rPr lang="en" sz="24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192028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Sensing Implementation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1953450" y="1714475"/>
            <a:ext cx="5237100" cy="2275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Microcontroller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Utilize analog-digital converter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Input constraints</a:t>
            </a:r>
          </a:p>
          <a:p>
            <a:pPr marL="914400" lvl="1" indent="-342900" rtl="0">
              <a:spcBef>
                <a:spcPts val="0"/>
              </a:spcBef>
              <a:buClr>
                <a:schemeClr val="lt1"/>
              </a:buClr>
              <a:buSzPct val="128571"/>
              <a:buFont typeface="Arial"/>
              <a:buChar char="○"/>
            </a:pPr>
            <a:r>
              <a:rPr lang="en" b="1">
                <a:solidFill>
                  <a:schemeClr val="lt1"/>
                </a:solidFill>
              </a:rPr>
              <a:t>Need to drop the output voltage from the Solar Array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457200" y="192028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Sensing Implementation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2844450" y="1693700"/>
            <a:ext cx="3455100" cy="61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lt1"/>
                </a:solidFill>
              </a:rPr>
              <a:t>Voltage Divider Sensor</a:t>
            </a:r>
          </a:p>
        </p:txBody>
      </p:sp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1400" y="2712150"/>
            <a:ext cx="3295650" cy="169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Shape 160"/>
          <p:cNvSpPr txBox="1"/>
          <p:nvPr/>
        </p:nvSpPr>
        <p:spPr>
          <a:xfrm>
            <a:off x="7689150" y="3491350"/>
            <a:ext cx="1047899" cy="36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000">
                <a:latin typeface="Georgia"/>
                <a:ea typeface="Georgia"/>
                <a:cs typeface="Georgia"/>
                <a:sym typeface="Georgia"/>
              </a:rPr>
              <a:t>       Vout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852050" y="2670475"/>
            <a:ext cx="4114800" cy="1808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Vout = Vin*(R2/(R1+R2))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Power loss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Non Constant Input</a:t>
            </a:r>
          </a:p>
          <a:p>
            <a:pPr marL="457200" lvl="0" indent="-3429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Alternative</a:t>
            </a:r>
          </a:p>
        </p:txBody>
      </p:sp>
      <p:sp>
        <p:nvSpPr>
          <p:cNvPr id="162" name="Shape 162"/>
          <p:cNvSpPr txBox="1"/>
          <p:nvPr/>
        </p:nvSpPr>
        <p:spPr>
          <a:xfrm>
            <a:off x="5590200" y="3311225"/>
            <a:ext cx="519599" cy="36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latin typeface="Georgia"/>
                <a:ea typeface="Georgia"/>
                <a:cs typeface="Georgia"/>
                <a:sym typeface="Georgia"/>
              </a:rPr>
              <a:t>Vin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457200" y="192028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Sensing Implementation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2844450" y="1693700"/>
            <a:ext cx="3455100" cy="61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chemeClr val="lt1"/>
                </a:solidFill>
              </a:rPr>
              <a:t>Current Resistor Sensor</a:t>
            </a:r>
          </a:p>
        </p:txBody>
      </p:sp>
      <p:pic>
        <p:nvPicPr>
          <p:cNvPr id="169" name="Shape 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8825" y="2552700"/>
            <a:ext cx="2847975" cy="19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/>
          <p:nvPr/>
        </p:nvSpPr>
        <p:spPr>
          <a:xfrm>
            <a:off x="852050" y="2670475"/>
            <a:ext cx="4114800" cy="1808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Low ohm Resistor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Less power loss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PCB Board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1521000" y="1236525"/>
            <a:ext cx="6101999" cy="1245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/>
              <a:t> </a:t>
            </a:r>
            <a:r>
              <a:rPr lang="en" sz="1800"/>
              <a:t>Combine the analog and the digital part of our design into one single PCB board</a:t>
            </a:r>
          </a:p>
        </p:txBody>
      </p:sp>
      <p:pic>
        <p:nvPicPr>
          <p:cNvPr id="177" name="Shape 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1550" y="2171699"/>
            <a:ext cx="5100901" cy="275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1828800" y="1992500"/>
            <a:ext cx="5486399" cy="1280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Use a smaller power supply and lower voltages</a:t>
            </a:r>
          </a:p>
          <a:p>
            <a:pPr marL="914400" lvl="1" indent="-342900" rtl="0">
              <a:spcBef>
                <a:spcPts val="0"/>
              </a:spcBef>
              <a:buClr>
                <a:schemeClr val="lt1"/>
              </a:buClr>
              <a:buSzPct val="100000"/>
              <a:buFont typeface="Courier New"/>
              <a:buChar char="o"/>
            </a:pPr>
            <a:r>
              <a:rPr lang="en" sz="1800"/>
              <a:t>eg. Lab Bench Power supply</a:t>
            </a:r>
          </a:p>
          <a:p>
            <a:pPr marL="457200" lvl="0" indent="-34290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/>
              <a:t>Limited current for safety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Testing Strategies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Technical Responsibilities </a:t>
            </a:r>
          </a:p>
        </p:txBody>
      </p:sp>
      <p:graphicFrame>
        <p:nvGraphicFramePr>
          <p:cNvPr id="189" name="Shape 189"/>
          <p:cNvGraphicFramePr/>
          <p:nvPr/>
        </p:nvGraphicFramePr>
        <p:xfrm>
          <a:off x="644200" y="1121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{18E71E1A-C61C-4D7B-AC51-73C39977A6A5}</a:tableStyleId>
              </a:tblPr>
              <a:tblGrid>
                <a:gridCol w="1877300"/>
                <a:gridCol w="2006350"/>
                <a:gridCol w="1954500"/>
                <a:gridCol w="1916700"/>
              </a:tblGrid>
              <a:tr h="56925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</a:rPr>
                        <a:t>Name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</a:rPr>
                        <a:t>Responsibility 1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</a:rPr>
                        <a:t>Responsibility 2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</a:rPr>
                        <a:t>Responsibility 3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37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66675" marR="66675" marT="66675" marB="66675">
                    <a:lnL w="9525" cap="flat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Selection &amp;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Ordering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Calculation &amp; Simulations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Prototyping &amp;  Refinement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Daniel Chen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Resistor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Risk Analysis Data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Building/Testing Prototype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Yue Guo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Magnetic Core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PCB Layout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Building/Testing Prototype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Luis Kalaff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Microcontroller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Labview DC-DC Booster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Building/Testing Prototype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Jacob Mills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Diode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Inductor Core &amp; Windings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Programming Microcontroller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3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b="1">
                          <a:solidFill>
                            <a:schemeClr val="lt1"/>
                          </a:solidFill>
                        </a:rPr>
                        <a:t>Brenton Sirowatka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Capacitor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PSpice DC-DC Circuit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</a:rPr>
                        <a:t>Programming Microcontroller</a:t>
                      </a:r>
                    </a:p>
                  </a:txBody>
                  <a:tcPr marL="66675" marR="66675" marT="66675" marB="6667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354750" y="66953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Budget</a:t>
            </a:r>
          </a:p>
        </p:txBody>
      </p:sp>
      <p:graphicFrame>
        <p:nvGraphicFramePr>
          <p:cNvPr id="195" name="Shape 195"/>
          <p:cNvGraphicFramePr/>
          <p:nvPr/>
        </p:nvGraphicFramePr>
        <p:xfrm>
          <a:off x="952500" y="1673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{3D333162-EABB-4922-87B1-D9BF292B1E1A}</a:tableStyleId>
              </a:tblPr>
              <a:tblGrid>
                <a:gridCol w="3619500"/>
                <a:gridCol w="3619500"/>
              </a:tblGrid>
              <a:tr h="47992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 b="1">
                          <a:solidFill>
                            <a:srgbClr val="FFFFFF"/>
                          </a:solidFill>
                        </a:rPr>
                        <a:t>Design Stages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 sz="2400" b="1">
                          <a:solidFill>
                            <a:schemeClr val="lt1"/>
                          </a:solidFill>
                        </a:rPr>
                        <a:t>Cost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92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DC-DC Boost Converter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$40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92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Microcontroller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$20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92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PCB Layout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$60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92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Miscellaneous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$20</a:t>
                      </a:r>
                    </a:p>
                  </a:txBody>
                  <a:tcPr marL="91425" marR="91425" marT="91425" marB="91425">
                    <a:lnL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solidFill>
                        <a:schemeClr val="l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354750" y="66953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Gantt Chart Tasks</a:t>
            </a:r>
          </a:p>
        </p:txBody>
      </p:sp>
      <p:pic>
        <p:nvPicPr>
          <p:cNvPr id="201" name="Shape 2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024" y="1061150"/>
            <a:ext cx="8052949" cy="3979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443825" y="45225"/>
            <a:ext cx="8229600" cy="731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/>
              <a:t>Gantt Chart</a:t>
            </a:r>
          </a:p>
        </p:txBody>
      </p:sp>
      <p:pic>
        <p:nvPicPr>
          <p:cNvPr id="207" name="Shape 2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250" y="830450"/>
            <a:ext cx="8670725" cy="416269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/>
          <p:nvPr/>
        </p:nvSpPr>
        <p:spPr>
          <a:xfrm>
            <a:off x="339925" y="2418150"/>
            <a:ext cx="1849500" cy="613200"/>
          </a:xfrm>
          <a:prstGeom prst="wedgeRectCallout">
            <a:avLst>
              <a:gd name="adj1" fmla="val -4331"/>
              <a:gd name="adj2" fmla="val -168143"/>
            </a:avLst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1800"/>
              <a:t>Design</a:t>
            </a:r>
          </a:p>
        </p:txBody>
      </p:sp>
      <p:sp>
        <p:nvSpPr>
          <p:cNvPr id="209" name="Shape 209"/>
          <p:cNvSpPr/>
          <p:nvPr/>
        </p:nvSpPr>
        <p:spPr>
          <a:xfrm>
            <a:off x="2986150" y="3921375"/>
            <a:ext cx="1849500" cy="613200"/>
          </a:xfrm>
          <a:prstGeom prst="wedgeRectCallout">
            <a:avLst>
              <a:gd name="adj1" fmla="val -4331"/>
              <a:gd name="adj2" fmla="val -168143"/>
            </a:avLst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/>
              <a:t>Prototype</a:t>
            </a:r>
          </a:p>
        </p:txBody>
      </p:sp>
      <p:sp>
        <p:nvSpPr>
          <p:cNvPr id="210" name="Shape 210"/>
          <p:cNvSpPr/>
          <p:nvPr/>
        </p:nvSpPr>
        <p:spPr>
          <a:xfrm>
            <a:off x="6422075" y="2141075"/>
            <a:ext cx="1849500" cy="613200"/>
          </a:xfrm>
          <a:prstGeom prst="wedgeRectCallout">
            <a:avLst>
              <a:gd name="adj1" fmla="val -38228"/>
              <a:gd name="adj2" fmla="val 138006"/>
            </a:avLst>
          </a:prstGeom>
          <a:solidFill>
            <a:schemeClr val="accent1"/>
          </a:solidFill>
          <a:ln w="1905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800"/>
              <a:t>Refinement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443825" y="45225"/>
            <a:ext cx="8229600" cy="731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Final Design Blueprint</a:t>
            </a:r>
          </a:p>
        </p:txBody>
      </p:sp>
      <p:pic>
        <p:nvPicPr>
          <p:cNvPr id="216" name="Shape 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325" y="776924"/>
            <a:ext cx="7699674" cy="415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353700" y="626853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Special Thanks to</a:t>
            </a:r>
          </a:p>
        </p:txBody>
      </p:sp>
      <p:sp>
        <p:nvSpPr>
          <p:cNvPr id="222" name="Shape 222"/>
          <p:cNvSpPr txBox="1"/>
          <p:nvPr/>
        </p:nvSpPr>
        <p:spPr>
          <a:xfrm>
            <a:off x="1026925" y="1750225"/>
            <a:ext cx="6831300" cy="27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3" name="Shape 223"/>
          <p:cNvSpPr txBox="1"/>
          <p:nvPr/>
        </p:nvSpPr>
        <p:spPr>
          <a:xfrm>
            <a:off x="2189700" y="2153575"/>
            <a:ext cx="4764599" cy="1979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Everyone in the MSU Solar Car Team</a:t>
            </a:r>
          </a:p>
          <a:p>
            <a:pPr marL="914400" lvl="1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○"/>
            </a:pPr>
            <a:r>
              <a:rPr lang="en" sz="1800">
                <a:solidFill>
                  <a:schemeClr val="lt1"/>
                </a:solidFill>
              </a:rPr>
              <a:t>Ian Grosh</a:t>
            </a:r>
          </a:p>
          <a:p>
            <a:pPr marL="914400" lvl="1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○"/>
            </a:pPr>
            <a:r>
              <a:rPr lang="en" sz="1800">
                <a:solidFill>
                  <a:schemeClr val="lt1"/>
                </a:solidFill>
              </a:rPr>
              <a:t>Steve Zajac</a:t>
            </a:r>
          </a:p>
          <a:p>
            <a:pPr marL="914400" lvl="1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○"/>
            </a:pPr>
            <a:r>
              <a:rPr lang="en" sz="1800">
                <a:solidFill>
                  <a:schemeClr val="lt1"/>
                </a:solidFill>
              </a:rPr>
              <a:t>Scott O’Connor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Dr. Bingsen Wang (Faculty Advisor)</a:t>
            </a:r>
          </a:p>
          <a:p>
            <a:pPr marL="457200" lvl="0" indent="-342900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chemeClr val="lt1"/>
                </a:solidFill>
              </a:rPr>
              <a:t>Brian,Gregg, and Roxanne (ECE Shop)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353700" y="1922253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4800"/>
              <a:t>Question?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353700" y="1922253"/>
            <a:ext cx="8229600" cy="994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4800"/>
              <a:t>Thank You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dark-gradient">
  <a:themeElements>
    <a:clrScheme name="Custom 346">
      <a:dk1>
        <a:srgbClr val="000000"/>
      </a:dk1>
      <a:lt1>
        <a:srgbClr val="FFFFFF"/>
      </a:lt1>
      <a:dk2>
        <a:srgbClr val="4C4C4C"/>
      </a:dk2>
      <a:lt2>
        <a:srgbClr val="CCCCCC"/>
      </a:lt2>
      <a:accent1>
        <a:srgbClr val="89B4B8"/>
      </a:accent1>
      <a:accent2>
        <a:srgbClr val="AFA6CA"/>
      </a:accent2>
      <a:accent3>
        <a:srgbClr val="A5B492"/>
      </a:accent3>
      <a:accent4>
        <a:srgbClr val="E8CD6D"/>
      </a:accent4>
      <a:accent5>
        <a:srgbClr val="F4A447"/>
      </a:accent5>
      <a:accent6>
        <a:srgbClr val="D09D94"/>
      </a:accent6>
      <a:hlink>
        <a:srgbClr val="5EA7AA"/>
      </a:hlink>
      <a:folHlink>
        <a:srgbClr val="A295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</Words>
  <Application>Microsoft Office PowerPoint</Application>
  <PresentationFormat>On-screen Show (16:9)</PresentationFormat>
  <Paragraphs>222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dark-gradient</vt:lpstr>
      <vt:lpstr>ECE480  Team 8: Maximum Power Point Tracker</vt:lpstr>
      <vt:lpstr>Our Team</vt:lpstr>
      <vt:lpstr>Presentation Objectives</vt:lpstr>
      <vt:lpstr>Background</vt:lpstr>
      <vt:lpstr>Background </vt:lpstr>
      <vt:lpstr>Background </vt:lpstr>
      <vt:lpstr>Background </vt:lpstr>
      <vt:lpstr>Real World Applications</vt:lpstr>
      <vt:lpstr>Available Solution </vt:lpstr>
      <vt:lpstr>Customer Expectations</vt:lpstr>
      <vt:lpstr>Design Approach</vt:lpstr>
      <vt:lpstr>FAST Diagram</vt:lpstr>
      <vt:lpstr>Design Stages</vt:lpstr>
      <vt:lpstr>DC-DC Boost Converter</vt:lpstr>
      <vt:lpstr>PSpice DC-DC Boost Simulation</vt:lpstr>
      <vt:lpstr>Microcontroller Tracking</vt:lpstr>
      <vt:lpstr>Microcontroller</vt:lpstr>
      <vt:lpstr>Microcontroller</vt:lpstr>
      <vt:lpstr>Voltage &amp; Current Sensing</vt:lpstr>
      <vt:lpstr>Sensing Implementation</vt:lpstr>
      <vt:lpstr>Sensing Implementation</vt:lpstr>
      <vt:lpstr>Sensing Implementation</vt:lpstr>
      <vt:lpstr>PCB Board</vt:lpstr>
      <vt:lpstr>Testing Strategies</vt:lpstr>
      <vt:lpstr>Technical Responsibilities </vt:lpstr>
      <vt:lpstr>Budget</vt:lpstr>
      <vt:lpstr>Gantt Chart Tasks</vt:lpstr>
      <vt:lpstr>Gantt Chart</vt:lpstr>
      <vt:lpstr>Final Design Blueprint</vt:lpstr>
      <vt:lpstr>Special Thanks to</vt:lpstr>
      <vt:lpstr>Question?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ECE480  Team 8: Maximum Power Point Tracker</dc:title>
  <dc:creator>Jacob Christopher Mills</dc:creator>
  <cp:lastModifiedBy>Jacob Christopher Mills</cp:lastModifiedBy>
  <cp:revision>1</cp:revision>
  <dcterms:modified xsi:type="dcterms:W3CDTF">2014-11-24T21:53:59Z</dcterms:modified>
</cp:coreProperties>
</file>